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24.jpeg" ContentType="image/jpeg"/>
  <Override PartName="/ppt/media/image23.jpeg" ContentType="image/jpeg"/>
  <Override PartName="/ppt/media/image21.jpeg" ContentType="image/jpeg"/>
  <Override PartName="/ppt/media/image20.jpeg" ContentType="image/jpeg"/>
  <Override PartName="/ppt/media/image19.jpeg" ContentType="image/jpeg"/>
  <Override PartName="/ppt/media/image18.jpeg" ContentType="image/jpeg"/>
  <Override PartName="/ppt/media/image3.png" ContentType="image/png"/>
  <Override PartName="/ppt/media/image17.jpeg" ContentType="image/jpeg"/>
  <Override PartName="/ppt/media/image16.jpeg" ContentType="image/jpeg"/>
  <Override PartName="/ppt/media/image15.jpeg" ContentType="image/jpeg"/>
  <Override PartName="/ppt/media/image14.jpeg" ContentType="image/jpeg"/>
  <Override PartName="/ppt/media/image12.jpeg" ContentType="image/jpeg"/>
  <Override PartName="/ppt/media/image9.jpeg" ContentType="image/jpeg"/>
  <Override PartName="/ppt/media/image11.jpeg" ContentType="image/jpeg"/>
  <Override PartName="/ppt/media/image8.jpeg" ContentType="image/jpeg"/>
  <Override PartName="/ppt/media/image10.jpeg" ContentType="image/jpeg"/>
  <Override PartName="/ppt/media/image7.jpeg" ContentType="image/jpeg"/>
  <Override PartName="/ppt/media/image6.jpeg" ContentType="image/jpeg"/>
  <Override PartName="/ppt/media/image22.jpeg" ContentType="image/jpeg"/>
  <Override PartName="/ppt/media/image4.png" ContentType="image/png"/>
  <Override PartName="/ppt/media/image5.jpeg" ContentType="image/jpeg"/>
  <Override PartName="/ppt/media/image13.jpeg" ContentType="image/jpeg"/>
  <Override PartName="/ppt/media/image2.png" ContentType="image/png"/>
  <Override PartName="/ppt/media/image1.png" ContentType="image/pn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Cliquez pour éditer le format du texte-titreCliquez pour modifier le style du titre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r-CA" sz="1200" strike="noStrike">
                <a:solidFill>
                  <a:srgbClr val="8b8b8b"/>
                </a:solidFill>
                <a:latin typeface="Calibri"/>
              </a:rPr>
              <a:t>21-2-19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9FF6E1E-1799-4A70-9CE4-3AE29644BD20}" type="slidenum">
              <a:rPr lang="fr-CA" sz="1200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Calibri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400">
                <a:latin typeface="Calibri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000">
                <a:latin typeface="Calibri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Cliquez pour éditer le format du texte-titreCliquez pour modifier le style du titre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Septième niveau de planCliquez pour modifier les styles du texte du masque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r-FR" sz="2400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r-FR" sz="2000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r-FR" sz="2000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r-CA" sz="1200" strike="noStrike">
                <a:solidFill>
                  <a:srgbClr val="8b8b8b"/>
                </a:solidFill>
                <a:latin typeface="Calibri"/>
              </a:rPr>
              <a:t>21-2-19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20AF89C-2529-4FCD-B301-5A608D2964A4}" type="slidenum">
              <a:rPr lang="fr-CA" sz="1200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CABLE COAXIAL 50 OHMS</a:t>
            </a:r>
            <a:r>
              <a:rPr lang="fr-FR" sz="44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fr-FR" sz="4400" strike="noStrike">
                <a:solidFill>
                  <a:srgbClr val="000000"/>
                </a:solidFill>
                <a:latin typeface="Calibri"/>
              </a:rPr>
              <a:t>POURQUOI ?????</a:t>
            </a:r>
            <a:endParaRPr/>
          </a:p>
        </p:txBody>
      </p:sp>
      <p:sp>
        <p:nvSpPr>
          <p:cNvPr id="79" name="TextShape 2"/>
          <p:cNvSpPr txBox="1"/>
          <p:nvPr/>
        </p:nvSpPr>
        <p:spPr>
          <a:xfrm>
            <a:off x="1371600" y="5214960"/>
            <a:ext cx="1199880" cy="423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lang="fr-CA" sz="3200" strike="noStrike">
                <a:solidFill>
                  <a:srgbClr val="8b8b8b"/>
                </a:solidFill>
                <a:latin typeface="Calibri"/>
              </a:rPr>
              <a:t>VE2DJE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IMPEDANCE</a:t>
            </a:r>
            <a:endParaRPr/>
          </a:p>
        </p:txBody>
      </p:sp>
      <p:pic>
        <p:nvPicPr>
          <p:cNvPr id="98" name="Espace réservé du contenu 3" descr=""/>
          <p:cNvPicPr/>
          <p:nvPr/>
        </p:nvPicPr>
        <p:blipFill>
          <a:blip r:embed="rId1"/>
          <a:stretch/>
        </p:blipFill>
        <p:spPr>
          <a:xfrm>
            <a:off x="503640" y="1214280"/>
            <a:ext cx="8136000" cy="507168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ET LES ANTENNES</a:t>
            </a:r>
            <a:endParaRPr/>
          </a:p>
        </p:txBody>
      </p:sp>
      <p:pic>
        <p:nvPicPr>
          <p:cNvPr id="100" name="Espace réservé du contenu 5" descr=""/>
          <p:cNvPicPr/>
          <p:nvPr/>
        </p:nvPicPr>
        <p:blipFill>
          <a:blip r:embed="rId1"/>
          <a:stretch/>
        </p:blipFill>
        <p:spPr>
          <a:xfrm>
            <a:off x="214200" y="1214280"/>
            <a:ext cx="8715240" cy="542880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POURQUOI 50 OHMS</a:t>
            </a:r>
            <a:endParaRPr/>
          </a:p>
        </p:txBody>
      </p:sp>
      <p:pic>
        <p:nvPicPr>
          <p:cNvPr id="102" name="Espace réservé du contenu 3" descr=""/>
          <p:cNvPicPr/>
          <p:nvPr/>
        </p:nvPicPr>
        <p:blipFill>
          <a:blip r:embed="rId1"/>
          <a:stretch/>
        </p:blipFill>
        <p:spPr>
          <a:xfrm>
            <a:off x="457200" y="1285920"/>
            <a:ext cx="8229240" cy="432000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POURQUOI 50 OHMS</a:t>
            </a:r>
            <a:endParaRPr/>
          </a:p>
        </p:txBody>
      </p:sp>
      <p:pic>
        <p:nvPicPr>
          <p:cNvPr id="104" name="Espace réservé du contenu 5" descr=""/>
          <p:cNvPicPr/>
          <p:nvPr/>
        </p:nvPicPr>
        <p:blipFill>
          <a:blip r:embed="rId1"/>
          <a:stretch/>
        </p:blipFill>
        <p:spPr>
          <a:xfrm>
            <a:off x="2071800" y="1285920"/>
            <a:ext cx="5000400" cy="521460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POURQUOI 50 OHMS</a:t>
            </a:r>
            <a:endParaRPr/>
          </a:p>
        </p:txBody>
      </p:sp>
      <p:pic>
        <p:nvPicPr>
          <p:cNvPr id="106" name="Espace réservé du contenu 3" descr=""/>
          <p:cNvPicPr/>
          <p:nvPr/>
        </p:nvPicPr>
        <p:blipFill>
          <a:blip r:embed="rId1"/>
          <a:stretch/>
        </p:blipFill>
        <p:spPr>
          <a:xfrm>
            <a:off x="457200" y="714240"/>
            <a:ext cx="8229240" cy="550044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POURQUOI 50 OHMS</a:t>
            </a:r>
            <a:endParaRPr/>
          </a:p>
        </p:txBody>
      </p:sp>
      <p:pic>
        <p:nvPicPr>
          <p:cNvPr id="108" name="Espace réservé du contenu 5" descr=""/>
          <p:cNvPicPr/>
          <p:nvPr/>
        </p:nvPicPr>
        <p:blipFill>
          <a:blip r:embed="rId1"/>
          <a:stretch/>
        </p:blipFill>
        <p:spPr>
          <a:xfrm>
            <a:off x="582840" y="1600200"/>
            <a:ext cx="7977600" cy="452556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lang="fr-FR" sz="4400" strike="noStrike">
                <a:solidFill>
                  <a:srgbClr val="000000"/>
                </a:solidFill>
                <a:latin typeface="Calibri"/>
              </a:rPr>
              <a:t>TYPE DE COAX</a:t>
            </a:r>
            <a:endParaRPr/>
          </a:p>
        </p:txBody>
      </p:sp>
      <p:pic>
        <p:nvPicPr>
          <p:cNvPr id="110" name="Espace réservé du contenu 5" descr=""/>
          <p:cNvPicPr/>
          <p:nvPr/>
        </p:nvPicPr>
        <p:blipFill>
          <a:blip r:embed="rId1"/>
          <a:stretch/>
        </p:blipFill>
        <p:spPr>
          <a:xfrm>
            <a:off x="2525760" y="1600200"/>
            <a:ext cx="4092120" cy="452556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TYPE DE COAX</a:t>
            </a:r>
            <a:endParaRPr/>
          </a:p>
        </p:txBody>
      </p:sp>
      <p:pic>
        <p:nvPicPr>
          <p:cNvPr id="112" name="Espace réservé du contenu 3" descr=""/>
          <p:cNvPicPr/>
          <p:nvPr/>
        </p:nvPicPr>
        <p:blipFill>
          <a:blip r:embed="rId1"/>
          <a:stretch/>
        </p:blipFill>
        <p:spPr>
          <a:xfrm>
            <a:off x="1214280" y="1214280"/>
            <a:ext cx="6643440" cy="507168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TYPE DE COAX</a:t>
            </a:r>
            <a:endParaRPr/>
          </a:p>
        </p:txBody>
      </p:sp>
      <p:pic>
        <p:nvPicPr>
          <p:cNvPr id="114" name="Espace réservé du contenu 5" descr=""/>
          <p:cNvPicPr/>
          <p:nvPr/>
        </p:nvPicPr>
        <p:blipFill>
          <a:blip r:embed="rId1"/>
          <a:stretch/>
        </p:blipFill>
        <p:spPr>
          <a:xfrm>
            <a:off x="428760" y="1071720"/>
            <a:ext cx="8357760" cy="535752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TYPE DE COAX</a:t>
            </a:r>
            <a:endParaRPr/>
          </a:p>
        </p:txBody>
      </p:sp>
      <p:pic>
        <p:nvPicPr>
          <p:cNvPr id="116" name="Espace réservé du contenu 3" descr=""/>
          <p:cNvPicPr/>
          <p:nvPr/>
        </p:nvPicPr>
        <p:blipFill>
          <a:blip r:embed="rId1"/>
          <a:stretch/>
        </p:blipFill>
        <p:spPr>
          <a:xfrm>
            <a:off x="789840" y="1285920"/>
            <a:ext cx="7564320" cy="483984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Lignes de transmission</a:t>
            </a:r>
            <a:endParaRPr/>
          </a:p>
        </p:txBody>
      </p:sp>
      <p:sp>
        <p:nvSpPr>
          <p:cNvPr id="8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Historique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Lignes  ouvertes . Référence au sol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lang="fr-FR" sz="3200" strike="noStrike">
                <a:solidFill>
                  <a:srgbClr val="000000"/>
                </a:solidFill>
                <a:latin typeface="Calibri"/>
              </a:rPr>
              <a:t>Désavantage .  Induction, Fréquence,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TYPE DE COAX</a:t>
            </a:r>
            <a:endParaRPr/>
          </a:p>
        </p:txBody>
      </p:sp>
      <p:pic>
        <p:nvPicPr>
          <p:cNvPr id="118" name="Espace réservé du contenu 3" descr=""/>
          <p:cNvPicPr/>
          <p:nvPr/>
        </p:nvPicPr>
        <p:blipFill>
          <a:blip r:embed="rId1"/>
          <a:stretch/>
        </p:blipFill>
        <p:spPr>
          <a:xfrm>
            <a:off x="857160" y="1143000"/>
            <a:ext cx="7214760" cy="521460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TYPE DE COAX</a:t>
            </a:r>
            <a:endParaRPr/>
          </a:p>
        </p:txBody>
      </p:sp>
      <p:pic>
        <p:nvPicPr>
          <p:cNvPr id="120" name="Espace réservé du contenu 3" descr=""/>
          <p:cNvPicPr/>
          <p:nvPr/>
        </p:nvPicPr>
        <p:blipFill>
          <a:blip r:embed="rId1"/>
          <a:stretch/>
        </p:blipFill>
        <p:spPr>
          <a:xfrm>
            <a:off x="285840" y="1143000"/>
            <a:ext cx="8357760" cy="521460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MESURER IMPEDANCE</a:t>
            </a:r>
            <a:endParaRPr/>
          </a:p>
        </p:txBody>
      </p:sp>
      <p:pic>
        <p:nvPicPr>
          <p:cNvPr id="122" name="Espace réservé du contenu 3" descr=""/>
          <p:cNvPicPr/>
          <p:nvPr/>
        </p:nvPicPr>
        <p:blipFill>
          <a:blip r:embed="rId1"/>
          <a:stretch/>
        </p:blipFill>
        <p:spPr>
          <a:xfrm>
            <a:off x="1589040" y="1600200"/>
            <a:ext cx="5965560" cy="4525560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MESURE IMPEDANCE</a:t>
            </a:r>
            <a:endParaRPr/>
          </a:p>
        </p:txBody>
      </p:sp>
      <p:pic>
        <p:nvPicPr>
          <p:cNvPr id="124" name="Espace réservé du contenu 3" descr=""/>
          <p:cNvPicPr/>
          <p:nvPr/>
        </p:nvPicPr>
        <p:blipFill>
          <a:blip r:embed="rId1"/>
          <a:stretch/>
        </p:blipFill>
        <p:spPr>
          <a:xfrm>
            <a:off x="428760" y="1071720"/>
            <a:ext cx="8214840" cy="550044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pic>
        <p:nvPicPr>
          <p:cNvPr id="83" name="Espace réservé du contenu 5" descr=""/>
          <p:cNvPicPr/>
          <p:nvPr/>
        </p:nvPicPr>
        <p:blipFill>
          <a:blip r:embed="rId1"/>
          <a:stretch/>
        </p:blipFill>
        <p:spPr>
          <a:xfrm>
            <a:off x="1285920" y="285840"/>
            <a:ext cx="6714720" cy="5839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WEAF 1927 100 KW  ANT</a:t>
            </a:r>
            <a:endParaRPr/>
          </a:p>
        </p:txBody>
      </p:sp>
      <p:pic>
        <p:nvPicPr>
          <p:cNvPr id="85" name="Espace réservé du contenu 5" descr=""/>
          <p:cNvPicPr/>
          <p:nvPr/>
        </p:nvPicPr>
        <p:blipFill>
          <a:blip r:embed="rId1"/>
          <a:stretch/>
        </p:blipFill>
        <p:spPr>
          <a:xfrm>
            <a:off x="1357200" y="1214280"/>
            <a:ext cx="6571800" cy="4911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OLIVER HEAVISIDE</a:t>
            </a:r>
            <a:endParaRPr/>
          </a:p>
        </p:txBody>
      </p:sp>
      <p:pic>
        <p:nvPicPr>
          <p:cNvPr id="87" name="Espace réservé du contenu 5" descr=""/>
          <p:cNvPicPr/>
          <p:nvPr/>
        </p:nvPicPr>
        <p:blipFill>
          <a:blip r:embed="rId1"/>
          <a:stretch/>
        </p:blipFill>
        <p:spPr>
          <a:xfrm>
            <a:off x="1062720" y="1428840"/>
            <a:ext cx="7018200" cy="4696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OLIVER HEAVISIDE</a:t>
            </a:r>
            <a:endParaRPr/>
          </a:p>
        </p:txBody>
      </p:sp>
      <p:sp>
        <p:nvSpPr>
          <p:cNvPr id="8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AUTODIDACTE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EXCENTRIQUE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Étudié la conduction de surface (skin effect)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BREVETÉ LE CONCEPT DU COAX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COAXIAL , 2 conducteurs sur le même axe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Ajout de  bobines sur lignes telephoniques pour annuler la capacitance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lang="fr-FR" sz="3200" strike="noStrike">
                <a:solidFill>
                  <a:srgbClr val="000000"/>
                </a:solidFill>
                <a:latin typeface="Calibri"/>
              </a:rPr>
              <a:t>Suggéré la présence de couches ionosphériques pour expliquer la propagation des ondes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POURQUOI   50  OHMS</a:t>
            </a:r>
            <a:endParaRPr/>
          </a:p>
        </p:txBody>
      </p:sp>
      <p:sp>
        <p:nvSpPr>
          <p:cNvPr id="9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IMPEDANCE  ????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92" name="Image 3" descr=""/>
          <p:cNvPicPr/>
          <p:nvPr/>
        </p:nvPicPr>
        <p:blipFill>
          <a:blip r:embed="rId1"/>
          <a:stretch/>
        </p:blipFill>
        <p:spPr>
          <a:xfrm>
            <a:off x="285840" y="2357280"/>
            <a:ext cx="8643600" cy="4142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LIGNE DE TRANSMISSION</a:t>
            </a:r>
            <a:endParaRPr/>
          </a:p>
        </p:txBody>
      </p:sp>
      <p:pic>
        <p:nvPicPr>
          <p:cNvPr id="94" name="Espace réservé du contenu 3" descr=""/>
          <p:cNvPicPr/>
          <p:nvPr/>
        </p:nvPicPr>
        <p:blipFill>
          <a:blip r:embed="rId1"/>
          <a:stretch/>
        </p:blipFill>
        <p:spPr>
          <a:xfrm>
            <a:off x="571320" y="1285920"/>
            <a:ext cx="8286480" cy="507168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IMPEDANCE</a:t>
            </a:r>
            <a:endParaRPr/>
          </a:p>
        </p:txBody>
      </p:sp>
      <p:pic>
        <p:nvPicPr>
          <p:cNvPr id="96" name="Espace réservé du contenu 3" descr=""/>
          <p:cNvPicPr/>
          <p:nvPr/>
        </p:nvPicPr>
        <p:blipFill>
          <a:blip r:embed="rId1"/>
          <a:stretch/>
        </p:blipFill>
        <p:spPr>
          <a:xfrm>
            <a:off x="457200" y="1691280"/>
            <a:ext cx="8229240" cy="434340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